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64" r:id="rId4"/>
    <p:sldId id="265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7B2E87-C916-D44E-BB36-0E0B6565E6BA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D4BB8-8B36-3E45-90CE-D37E34AC9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86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13EB43-C6AD-9B47-AC9B-BD012365BAB4}" type="slidenum">
              <a:rPr lang="en-US"/>
              <a:pPr/>
              <a:t>1</a:t>
            </a:fld>
            <a:endParaRPr lang="en-US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10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DA42CE-B4C3-1841-9360-471C40FEF5FC}" type="slidenum">
              <a:rPr lang="en-US"/>
              <a:pPr/>
              <a:t>2</a:t>
            </a:fld>
            <a:endParaRPr lang="en-US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20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73FF68-3D9B-4343-B93D-8A3E017E5D00}" type="slidenum">
              <a:rPr lang="en-US"/>
              <a:pPr/>
              <a:t>5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8E4D4-51EB-484B-8FA5-5BF4230D2848}" type="slidenum">
              <a:rPr lang="en-US"/>
              <a:pPr/>
              <a:t>6</a:t>
            </a:fld>
            <a:endParaRPr lang="en-US"/>
          </a:p>
        </p:txBody>
      </p:sp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41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76C62C-36CA-6247-9654-DBDBE6361E5B}" type="slidenum">
              <a:rPr lang="en-US"/>
              <a:pPr/>
              <a:t>7</a:t>
            </a:fld>
            <a:endParaRPr lang="en-US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51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18870C-303E-3C47-976A-D16A0C520469}" type="slidenum">
              <a:rPr lang="en-US"/>
              <a:pPr/>
              <a:t>8</a:t>
            </a:fld>
            <a:endParaRPr lang="en-US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61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47B30-F000-D44B-9CDF-204D616AD026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9343-9B43-2A40-8805-5FDE2F11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164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47B30-F000-D44B-9CDF-204D616AD026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9343-9B43-2A40-8805-5FDE2F11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879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47B30-F000-D44B-9CDF-204D616AD026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9343-9B43-2A40-8805-5FDE2F11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220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47B30-F000-D44B-9CDF-204D616AD026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9343-9B43-2A40-8805-5FDE2F11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058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47B30-F000-D44B-9CDF-204D616AD026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9343-9B43-2A40-8805-5FDE2F11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22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47B30-F000-D44B-9CDF-204D616AD026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9343-9B43-2A40-8805-5FDE2F11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061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47B30-F000-D44B-9CDF-204D616AD026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9343-9B43-2A40-8805-5FDE2F11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835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47B30-F000-D44B-9CDF-204D616AD026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9343-9B43-2A40-8805-5FDE2F11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634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47B30-F000-D44B-9CDF-204D616AD026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9343-9B43-2A40-8805-5FDE2F11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53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47B30-F000-D44B-9CDF-204D616AD026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9343-9B43-2A40-8805-5FDE2F11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64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47B30-F000-D44B-9CDF-204D616AD026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9343-9B43-2A40-8805-5FDE2F11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670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5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47B30-F000-D44B-9CDF-204D616AD026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49343-9B43-2A40-8805-5FDE2F11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67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7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8.png"/><Relationship Id="rId12" Type="http://schemas.openxmlformats.org/officeDocument/2006/relationships/image" Target="../media/image29.png"/><Relationship Id="rId13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image" Target="../media/image26.png"/><Relationship Id="rId10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17859" y="0"/>
            <a:ext cx="5840016" cy="928688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The Cell Theory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5047" y="1330523"/>
            <a:ext cx="4607719" cy="4830961"/>
          </a:xfrm>
          <a:ln/>
        </p:spPr>
        <p:txBody>
          <a:bodyPr>
            <a:normAutofit fontScale="550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/>
              <a:t>The idea that all living things are composed of </a:t>
            </a:r>
            <a:r>
              <a:rPr lang="en-US" b="1">
                <a:solidFill>
                  <a:srgbClr val="2D00FA"/>
                </a:solidFill>
              </a:rPr>
              <a:t>cells</a:t>
            </a:r>
            <a:r>
              <a:rPr lang="en-US"/>
              <a:t> developed over many years and is strongly linked to the invention and refinement of the </a:t>
            </a:r>
            <a:r>
              <a:rPr lang="en-US" b="1">
                <a:solidFill>
                  <a:srgbClr val="2D00FA"/>
                </a:solidFill>
              </a:rPr>
              <a:t>microscope</a:t>
            </a:r>
            <a:r>
              <a:rPr lang="en-US"/>
              <a:t>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/>
              <a:t>Early microscopes in the 1600s</a:t>
            </a:r>
            <a:br>
              <a:rPr lang="en-US"/>
            </a:br>
            <a:r>
              <a:rPr lang="en-US"/>
              <a:t>opened up a new field of biology: the study of cell biology and microorganisms.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/>
              <a:t>Some of the first organisms to be studied were the single celled planktonic organisms of pond water.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/>
              <a:t>The </a:t>
            </a:r>
            <a:r>
              <a:rPr lang="en-US" b="1">
                <a:solidFill>
                  <a:srgbClr val="2D00FA"/>
                </a:solidFill>
              </a:rPr>
              <a:t>cell theory</a:t>
            </a:r>
            <a:r>
              <a:rPr lang="en-US"/>
              <a:t> that arose from the early studies of cells and tissues is a fundamental idea of biology.</a:t>
            </a:r>
            <a:r>
              <a:rPr lang="en-US" sz="1400"/>
              <a:t> 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414" y="3193480"/>
            <a:ext cx="2268141" cy="3303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016" y="366117"/>
            <a:ext cx="2983632" cy="2080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-17859"/>
            <a:ext cx="2160984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19462" name="Rectangle 6"/>
          <p:cNvSpPr>
            <a:spLocks/>
          </p:cNvSpPr>
          <p:nvPr/>
        </p:nvSpPr>
        <p:spPr bwMode="auto">
          <a:xfrm>
            <a:off x="6197203" y="5911453"/>
            <a:ext cx="2000250" cy="473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Early English microscope, circa1680</a:t>
            </a:r>
          </a:p>
        </p:txBody>
      </p:sp>
      <p:sp>
        <p:nvSpPr>
          <p:cNvPr id="19463" name="Rectangle 7"/>
          <p:cNvSpPr>
            <a:spLocks/>
          </p:cNvSpPr>
          <p:nvPr/>
        </p:nvSpPr>
        <p:spPr bwMode="auto">
          <a:xfrm>
            <a:off x="7527727" y="4393406"/>
            <a:ext cx="1446609" cy="607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tabLst>
                <a:tab pos="366104" algn="l"/>
              </a:tabLst>
            </a:pP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Culpepper-type 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microscope, circa 1800</a:t>
            </a:r>
          </a:p>
        </p:txBody>
      </p:sp>
      <p:sp>
        <p:nvSpPr>
          <p:cNvPr id="19464" name="Rectangle 8"/>
          <p:cNvSpPr>
            <a:spLocks/>
          </p:cNvSpPr>
          <p:nvPr/>
        </p:nvSpPr>
        <p:spPr bwMode="auto">
          <a:xfrm>
            <a:off x="5893594" y="2134195"/>
            <a:ext cx="1268016" cy="2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tabLst>
                <a:tab pos="366104" algn="l"/>
              </a:tabLst>
            </a:pPr>
            <a:r>
              <a:rPr lang="en-US" sz="1400" i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Paramecium</a:t>
            </a:r>
          </a:p>
        </p:txBody>
      </p:sp>
    </p:spTree>
    <p:extLst>
      <p:ext uri="{BB962C8B-B14F-4D97-AF65-F5344CB8AC3E}">
        <p14:creationId xmlns:p14="http://schemas.microsoft.com/office/powerpoint/2010/main" val="119313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 bldLvl="5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422" y="267891"/>
            <a:ext cx="1900908" cy="2538264"/>
          </a:xfrm>
          <a:prstGeom prst="rect">
            <a:avLst/>
          </a:prstGeom>
          <a:noFill/>
          <a:ln w="635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-26789" y="412387"/>
            <a:ext cx="6866930" cy="577342"/>
          </a:xfrm>
          <a:ln/>
        </p:spPr>
        <p:txBody>
          <a:bodyPr anchor="b">
            <a:normAutofit fontScale="90000"/>
          </a:bodyPr>
          <a:lstStyle/>
          <a:p>
            <a:pPr>
              <a:lnSpc>
                <a:spcPct val="89000"/>
              </a:lnSpc>
              <a:tabLst>
                <a:tab pos="669703" algn="l"/>
                <a:tab pos="669703" algn="l"/>
              </a:tabLst>
            </a:pPr>
            <a:r>
              <a:rPr lang="en-US" dirty="0" smtClean="0"/>
              <a:t>Advancements </a:t>
            </a:r>
            <a:r>
              <a:rPr lang="en-US" dirty="0"/>
              <a:t>in</a:t>
            </a:r>
            <a:br>
              <a:rPr lang="en-US" dirty="0"/>
            </a:br>
            <a:r>
              <a:rPr lang="en-US" dirty="0"/>
              <a:t>Cell Biology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031" y="1121693"/>
            <a:ext cx="5679281" cy="4995143"/>
          </a:xfrm>
          <a:ln/>
        </p:spPr>
        <p:txBody>
          <a:bodyPr>
            <a:noAutofit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dirty="0">
                <a:latin typeface="Arial"/>
                <a:cs typeface="Arial"/>
              </a:rPr>
              <a:t>The development of microscopy was a key factor in</a:t>
            </a:r>
            <a:br>
              <a:rPr lang="en-US" sz="1800" dirty="0">
                <a:latin typeface="Arial"/>
                <a:cs typeface="Arial"/>
              </a:rPr>
            </a:br>
            <a:r>
              <a:rPr lang="en-US" sz="1800" dirty="0">
                <a:latin typeface="Arial"/>
                <a:cs typeface="Arial"/>
              </a:rPr>
              <a:t>advancing cellular biology.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dirty="0">
                <a:latin typeface="Arial"/>
                <a:cs typeface="Arial"/>
              </a:rPr>
              <a:t>Many significant breakthroughs occurred in the period</a:t>
            </a:r>
            <a:br>
              <a:rPr lang="en-US" sz="1800" dirty="0">
                <a:latin typeface="Arial"/>
                <a:cs typeface="Arial"/>
              </a:rPr>
            </a:br>
            <a:r>
              <a:rPr lang="en-US" sz="1800" dirty="0">
                <a:latin typeface="Arial"/>
                <a:cs typeface="Arial"/>
              </a:rPr>
              <a:t>between the 1500s and the 1800s including</a:t>
            </a:r>
            <a:br>
              <a:rPr lang="en-US" sz="1800" dirty="0">
                <a:latin typeface="Arial"/>
                <a:cs typeface="Arial"/>
              </a:rPr>
            </a:br>
            <a:r>
              <a:rPr lang="en-US" sz="1800" dirty="0">
                <a:latin typeface="Arial"/>
                <a:cs typeface="Arial"/>
              </a:rPr>
              <a:t>the discovery and use of the term </a:t>
            </a:r>
            <a:r>
              <a:rPr lang="en-US" sz="1800" b="1" dirty="0">
                <a:solidFill>
                  <a:srgbClr val="2D00FA"/>
                </a:solidFill>
                <a:latin typeface="Arial"/>
                <a:cs typeface="Arial"/>
              </a:rPr>
              <a:t>cells</a:t>
            </a:r>
            <a:r>
              <a:rPr lang="en-US" sz="1800" dirty="0">
                <a:latin typeface="Arial"/>
                <a:cs typeface="Arial"/>
              </a:rPr>
              <a:t>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5000"/>
              <a:buFont typeface="Lucida Grande" charset="0"/>
              <a:buChar char="‣"/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b="1" dirty="0">
                <a:solidFill>
                  <a:srgbClr val="FF0017"/>
                </a:solidFill>
                <a:latin typeface="Arial"/>
                <a:cs typeface="Arial"/>
              </a:rPr>
              <a:t>1595</a:t>
            </a:r>
            <a:r>
              <a:rPr lang="en-US" sz="1800" dirty="0">
                <a:latin typeface="Arial"/>
                <a:cs typeface="Arial"/>
              </a:rPr>
              <a:t>: </a:t>
            </a:r>
            <a:r>
              <a:rPr lang="en-US" sz="1800" b="1" dirty="0">
                <a:latin typeface="Arial"/>
                <a:cs typeface="Arial"/>
              </a:rPr>
              <a:t>Janssen</a:t>
            </a:r>
            <a:r>
              <a:rPr lang="en-US" sz="1800" dirty="0">
                <a:latin typeface="Arial"/>
                <a:cs typeface="Arial"/>
              </a:rPr>
              <a:t> credited with the first</a:t>
            </a:r>
            <a:br>
              <a:rPr lang="en-US" sz="1800" dirty="0">
                <a:latin typeface="Arial"/>
                <a:cs typeface="Arial"/>
              </a:rPr>
            </a:br>
            <a:r>
              <a:rPr lang="en-US" sz="1800" dirty="0">
                <a:latin typeface="Arial"/>
                <a:cs typeface="Arial"/>
              </a:rPr>
              <a:t>compound microscope.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5000"/>
              <a:buFont typeface="Lucida Grande" charset="0"/>
              <a:buChar char="‣"/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b="1" dirty="0">
                <a:solidFill>
                  <a:srgbClr val="FF0017"/>
                </a:solidFill>
                <a:latin typeface="Arial"/>
                <a:cs typeface="Arial"/>
              </a:rPr>
              <a:t>1655</a:t>
            </a:r>
            <a:r>
              <a:rPr lang="en-US" sz="1800" dirty="0">
                <a:latin typeface="Arial"/>
                <a:cs typeface="Arial"/>
              </a:rPr>
              <a:t>: </a:t>
            </a:r>
            <a:r>
              <a:rPr lang="en-US" sz="1800" b="1" dirty="0">
                <a:latin typeface="Arial"/>
                <a:cs typeface="Arial"/>
              </a:rPr>
              <a:t>Hooke</a:t>
            </a:r>
            <a:r>
              <a:rPr lang="en-US" sz="1800" dirty="0">
                <a:latin typeface="Arial"/>
                <a:cs typeface="Arial"/>
              </a:rPr>
              <a:t> described 'cells' in cork.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5000"/>
              <a:buFont typeface="Lucida Grande" charset="0"/>
              <a:buChar char="‣"/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b="1" dirty="0">
                <a:solidFill>
                  <a:srgbClr val="FF0017"/>
                </a:solidFill>
                <a:latin typeface="Arial"/>
                <a:cs typeface="Arial"/>
              </a:rPr>
              <a:t>1674</a:t>
            </a:r>
            <a:r>
              <a:rPr lang="en-US" sz="1800" dirty="0">
                <a:latin typeface="Arial"/>
                <a:cs typeface="Arial"/>
              </a:rPr>
              <a:t>: </a:t>
            </a:r>
            <a:r>
              <a:rPr lang="en-US" sz="1800" b="1" dirty="0">
                <a:latin typeface="Arial"/>
                <a:cs typeface="Arial"/>
              </a:rPr>
              <a:t>Leeuwenhoek</a:t>
            </a:r>
            <a:r>
              <a:rPr lang="en-US" sz="1800" dirty="0">
                <a:latin typeface="Arial"/>
                <a:cs typeface="Arial"/>
              </a:rPr>
              <a:t> discovered</a:t>
            </a:r>
            <a:br>
              <a:rPr lang="en-US" sz="1800" dirty="0">
                <a:latin typeface="Arial"/>
                <a:cs typeface="Arial"/>
              </a:rPr>
            </a:br>
            <a:r>
              <a:rPr lang="en-US" sz="1800" dirty="0">
                <a:latin typeface="Arial"/>
                <a:cs typeface="Arial"/>
              </a:rPr>
              <a:t>protozoa and bacteria 9 years later.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5000"/>
              <a:buFont typeface="Lucida Grande" charset="0"/>
              <a:buChar char="‣"/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800" b="1" dirty="0">
                <a:solidFill>
                  <a:srgbClr val="FF0017"/>
                </a:solidFill>
                <a:latin typeface="Arial"/>
                <a:cs typeface="Arial"/>
              </a:rPr>
              <a:t>1838</a:t>
            </a:r>
            <a:r>
              <a:rPr lang="en-US" sz="1800" dirty="0">
                <a:latin typeface="Arial"/>
                <a:cs typeface="Arial"/>
              </a:rPr>
              <a:t>: </a:t>
            </a:r>
            <a:r>
              <a:rPr lang="en-US" sz="1800" b="1" dirty="0" err="1">
                <a:solidFill>
                  <a:srgbClr val="2D00FA"/>
                </a:solidFill>
                <a:latin typeface="Arial"/>
                <a:cs typeface="Arial"/>
              </a:rPr>
              <a:t>Schleiden</a:t>
            </a:r>
            <a:r>
              <a:rPr lang="en-US" sz="1800" dirty="0">
                <a:latin typeface="Arial"/>
                <a:cs typeface="Arial"/>
              </a:rPr>
              <a:t> and </a:t>
            </a:r>
            <a:r>
              <a:rPr lang="en-US" sz="1800" b="1" dirty="0">
                <a:solidFill>
                  <a:srgbClr val="2D00FA"/>
                </a:solidFill>
                <a:latin typeface="Arial"/>
                <a:cs typeface="Arial"/>
              </a:rPr>
              <a:t>Schwann</a:t>
            </a:r>
            <a:r>
              <a:rPr lang="en-US" sz="1800" dirty="0">
                <a:latin typeface="Arial"/>
                <a:cs typeface="Arial"/>
              </a:rPr>
              <a:t/>
            </a:r>
            <a:br>
              <a:rPr lang="en-US" sz="1800" dirty="0">
                <a:latin typeface="Arial"/>
                <a:cs typeface="Arial"/>
              </a:rPr>
            </a:br>
            <a:r>
              <a:rPr lang="en-US" sz="1800" dirty="0">
                <a:latin typeface="Arial"/>
                <a:cs typeface="Arial"/>
              </a:rPr>
              <a:t>proposed cell theory based</a:t>
            </a:r>
            <a:br>
              <a:rPr lang="en-US" sz="1800" dirty="0">
                <a:latin typeface="Arial"/>
                <a:cs typeface="Arial"/>
              </a:rPr>
            </a:br>
            <a:r>
              <a:rPr lang="en-US" sz="1800" dirty="0">
                <a:latin typeface="Arial"/>
                <a:cs typeface="Arial"/>
              </a:rPr>
              <a:t>on their observations of plant</a:t>
            </a:r>
            <a:br>
              <a:rPr lang="en-US" sz="1800" dirty="0">
                <a:latin typeface="Arial"/>
                <a:cs typeface="Arial"/>
              </a:rPr>
            </a:br>
            <a:r>
              <a:rPr lang="en-US" sz="1800" dirty="0">
                <a:latin typeface="Arial"/>
                <a:cs typeface="Arial"/>
              </a:rPr>
              <a:t>and animal cells.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000000">
            <a:off x="4848820" y="2544961"/>
            <a:ext cx="2232422" cy="2232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000000">
            <a:off x="4152305" y="4393406"/>
            <a:ext cx="2232422" cy="2232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20486" name="Rectangle 6"/>
          <p:cNvSpPr>
            <a:spLocks/>
          </p:cNvSpPr>
          <p:nvPr/>
        </p:nvSpPr>
        <p:spPr bwMode="auto">
          <a:xfrm>
            <a:off x="5493990" y="4196953"/>
            <a:ext cx="1159744" cy="181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06000"/>
              </a:lnSpc>
              <a:spcBef>
                <a:spcPts val="703"/>
              </a:spcBef>
              <a:tabLst>
                <a:tab pos="721047" algn="l"/>
              </a:tabLst>
            </a:pPr>
            <a:r>
              <a:rPr lang="en-US" sz="11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Cheek cells X100</a:t>
            </a:r>
          </a:p>
        </p:txBody>
      </p:sp>
      <p:sp>
        <p:nvSpPr>
          <p:cNvPr id="20487" name="Rectangle 7"/>
          <p:cNvSpPr>
            <a:spLocks/>
          </p:cNvSpPr>
          <p:nvPr/>
        </p:nvSpPr>
        <p:spPr bwMode="auto">
          <a:xfrm>
            <a:off x="4738316" y="6295430"/>
            <a:ext cx="1063749" cy="181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06000"/>
              </a:lnSpc>
              <a:spcBef>
                <a:spcPts val="703"/>
              </a:spcBef>
              <a:tabLst>
                <a:tab pos="721047" algn="l"/>
              </a:tabLst>
            </a:pPr>
            <a:r>
              <a:rPr lang="en-US" sz="1100" b="1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Onion cells X50</a:t>
            </a:r>
          </a:p>
        </p:txBody>
      </p:sp>
      <p:sp>
        <p:nvSpPr>
          <p:cNvPr id="20488" name="Rectangle 8"/>
          <p:cNvSpPr>
            <a:spLocks/>
          </p:cNvSpPr>
          <p:nvPr/>
        </p:nvSpPr>
        <p:spPr bwMode="auto">
          <a:xfrm>
            <a:off x="6998643" y="6277570"/>
            <a:ext cx="1428750" cy="312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spcBef>
                <a:spcPts val="703"/>
              </a:spcBef>
              <a:tabLst>
                <a:tab pos="721047" algn="l"/>
              </a:tabLst>
            </a:pPr>
            <a:r>
              <a:rPr lang="en-US" sz="11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Matthias Schleiden</a:t>
            </a:r>
            <a:r>
              <a:rPr lang="en-US" sz="11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: a German botanist</a:t>
            </a:r>
          </a:p>
        </p:txBody>
      </p:sp>
      <p:sp>
        <p:nvSpPr>
          <p:cNvPr id="20489" name="Rectangle 9"/>
          <p:cNvSpPr>
            <a:spLocks/>
          </p:cNvSpPr>
          <p:nvPr/>
        </p:nvSpPr>
        <p:spPr bwMode="auto">
          <a:xfrm>
            <a:off x="7055570" y="2955727"/>
            <a:ext cx="1401961" cy="473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spcBef>
                <a:spcPts val="703"/>
              </a:spcBef>
              <a:tabLst>
                <a:tab pos="721047" algn="l"/>
              </a:tabLst>
            </a:pPr>
            <a:r>
              <a:rPr lang="en-US" sz="11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Theodor Schwann</a:t>
            </a:r>
            <a:r>
              <a:rPr lang="en-US" sz="11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:</a:t>
            </a:r>
            <a:br>
              <a:rPr lang="en-US" sz="11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</a:br>
            <a:r>
              <a:rPr lang="en-US" sz="11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 German cytologist and physiologist</a:t>
            </a:r>
          </a:p>
        </p:txBody>
      </p:sp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492" y="3652242"/>
            <a:ext cx="1919883" cy="2491383"/>
          </a:xfrm>
          <a:prstGeom prst="rect">
            <a:avLst/>
          </a:prstGeom>
          <a:noFill/>
          <a:ln w="635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821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5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4-09-09 at 07.15.3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" r="2641"/>
          <a:stretch>
            <a:fillRect/>
          </a:stretch>
        </p:blipFill>
        <p:spPr>
          <a:xfrm>
            <a:off x="457200" y="379413"/>
            <a:ext cx="8229600" cy="5746750"/>
          </a:xfrm>
        </p:spPr>
      </p:pic>
    </p:spTree>
    <p:extLst>
      <p:ext uri="{BB962C8B-B14F-4D97-AF65-F5344CB8AC3E}">
        <p14:creationId xmlns:p14="http://schemas.microsoft.com/office/powerpoint/2010/main" val="2616149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ig1_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319" y="0"/>
            <a:ext cx="52841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13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-8929" y="-8930"/>
            <a:ext cx="7188398" cy="812602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The Cell Theory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3242" y="1071562"/>
            <a:ext cx="5884664" cy="5348883"/>
          </a:xfrm>
          <a:ln/>
        </p:spPr>
        <p:txBody>
          <a:bodyPr>
            <a:normAutofit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800" dirty="0"/>
              <a:t>The idea that cells are fundamental units of life is part of the </a:t>
            </a:r>
            <a:r>
              <a:rPr lang="en-US" sz="1800" b="1" dirty="0">
                <a:solidFill>
                  <a:srgbClr val="2D00FA"/>
                </a:solidFill>
              </a:rPr>
              <a:t>cell theory</a:t>
            </a:r>
            <a:r>
              <a:rPr lang="en-US" sz="1800" dirty="0"/>
              <a:t>. </a:t>
            </a:r>
            <a:r>
              <a:rPr lang="en-US" sz="1800" dirty="0" smtClean="0"/>
              <a:t>The </a:t>
            </a:r>
            <a:r>
              <a:rPr lang="en-US" sz="1800" dirty="0"/>
              <a:t>basic tenets of the cell theory are:</a:t>
            </a:r>
          </a:p>
          <a:p>
            <a:pPr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5000"/>
              <a:buFont typeface="Lucida Grande" charset="0"/>
              <a:buChar char="‣"/>
              <a:tabLst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800" dirty="0"/>
              <a:t>All living things are composed of</a:t>
            </a:r>
            <a:br>
              <a:rPr lang="en-US" sz="1800" dirty="0"/>
            </a:br>
            <a:r>
              <a:rPr lang="en-US" sz="1800" dirty="0"/>
              <a:t>cells and cell products.</a:t>
            </a:r>
          </a:p>
          <a:p>
            <a:pPr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5000"/>
              <a:buFont typeface="Lucida Grande" charset="0"/>
              <a:buChar char="‣"/>
              <a:tabLst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800" dirty="0"/>
              <a:t>New cells are formed only by the</a:t>
            </a:r>
            <a:br>
              <a:rPr lang="en-US" sz="1800" dirty="0"/>
            </a:br>
            <a:r>
              <a:rPr lang="en-US" sz="1800" dirty="0"/>
              <a:t>division of preexisting cells.</a:t>
            </a:r>
          </a:p>
          <a:p>
            <a:pPr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5000"/>
              <a:buFont typeface="Lucida Grande" charset="0"/>
              <a:buChar char="‣"/>
              <a:tabLst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800" dirty="0"/>
              <a:t>A cell contains the inherited</a:t>
            </a:r>
            <a:br>
              <a:rPr lang="en-US" sz="1800" dirty="0"/>
            </a:br>
            <a:r>
              <a:rPr lang="en-US" sz="1800" dirty="0"/>
              <a:t>information (genes) used as the</a:t>
            </a:r>
            <a:br>
              <a:rPr lang="en-US" sz="1800" dirty="0"/>
            </a:br>
            <a:r>
              <a:rPr lang="en-US" sz="1800" dirty="0"/>
              <a:t>instructions for growth, functioning,</a:t>
            </a:r>
            <a:br>
              <a:rPr lang="en-US" sz="1800" dirty="0"/>
            </a:br>
            <a:r>
              <a:rPr lang="en-US" sz="1800" dirty="0"/>
              <a:t>and development.</a:t>
            </a:r>
          </a:p>
          <a:p>
            <a:pPr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5000"/>
              <a:buFont typeface="Lucida Grande" charset="0"/>
              <a:buChar char="‣"/>
              <a:tabLst>
                <a:tab pos="721047" algn="l"/>
                <a:tab pos="721047" algn="l"/>
                <a:tab pos="721047" algn="l"/>
                <a:tab pos="721047" algn="l"/>
                <a:tab pos="721047" algn="l"/>
              </a:tabLst>
            </a:pPr>
            <a:r>
              <a:rPr lang="en-US" sz="1800" dirty="0"/>
              <a:t>The cell is the functioning unit</a:t>
            </a:r>
            <a:br>
              <a:rPr lang="en-US" sz="1800" dirty="0"/>
            </a:br>
            <a:r>
              <a:rPr lang="en-US" sz="1800" dirty="0"/>
              <a:t>of life; all of the chemical</a:t>
            </a:r>
            <a:br>
              <a:rPr lang="en-US" sz="1800" dirty="0"/>
            </a:br>
            <a:r>
              <a:rPr lang="en-US" sz="1800" dirty="0"/>
              <a:t>reactions of life take place</a:t>
            </a:r>
            <a:br>
              <a:rPr lang="en-US" sz="1800" dirty="0"/>
            </a:br>
            <a:r>
              <a:rPr lang="en-US" sz="1800" dirty="0"/>
              <a:t>within cells.</a:t>
            </a:r>
          </a:p>
        </p:txBody>
      </p:sp>
      <p:grpSp>
        <p:nvGrpSpPr>
          <p:cNvPr id="21507" name="Group 3"/>
          <p:cNvGrpSpPr>
            <a:grpSpLocks/>
          </p:cNvGrpSpPr>
          <p:nvPr/>
        </p:nvGrpSpPr>
        <p:grpSpPr bwMode="auto">
          <a:xfrm>
            <a:off x="4518422" y="2205633"/>
            <a:ext cx="1992437" cy="2411016"/>
            <a:chOff x="0" y="0"/>
            <a:chExt cx="1785" cy="2160"/>
          </a:xfrm>
        </p:grpSpPr>
        <p:pic>
          <p:nvPicPr>
            <p:cNvPr id="2150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" y="0"/>
              <a:ext cx="1720" cy="1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1509" name="Rectangle 5"/>
            <p:cNvSpPr>
              <a:spLocks/>
            </p:cNvSpPr>
            <p:nvPr/>
          </p:nvSpPr>
          <p:spPr bwMode="auto">
            <a:xfrm>
              <a:off x="0" y="528"/>
              <a:ext cx="737" cy="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6300">
                  <a:solidFill>
                    <a:srgbClr val="FF0017"/>
                  </a:solidFill>
                  <a:ea typeface="ＭＳ Ｐゴシック" charset="0"/>
                  <a:cs typeface="Zapf Dingbats" charset="0"/>
                </a:rPr>
                <a:t>➙</a:t>
              </a:r>
            </a:p>
          </p:txBody>
        </p:sp>
        <p:sp>
          <p:nvSpPr>
            <p:cNvPr id="21510" name="Rectangle 6"/>
            <p:cNvSpPr>
              <a:spLocks/>
            </p:cNvSpPr>
            <p:nvPr/>
          </p:nvSpPr>
          <p:spPr bwMode="auto">
            <a:xfrm>
              <a:off x="17" y="2000"/>
              <a:ext cx="1768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ctr">
                <a:lnSpc>
                  <a:spcPct val="106000"/>
                </a:lnSpc>
                <a:spcBef>
                  <a:spcPts val="703"/>
                </a:spcBef>
                <a:tabLst>
                  <a:tab pos="721047" algn="l"/>
                </a:tabLst>
              </a:pP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New cells form by division</a:t>
              </a:r>
            </a:p>
          </p:txBody>
        </p:sp>
      </p:grpSp>
      <p:grpSp>
        <p:nvGrpSpPr>
          <p:cNvPr id="21511" name="Group 7"/>
          <p:cNvGrpSpPr>
            <a:grpSpLocks/>
          </p:cNvGrpSpPr>
          <p:nvPr/>
        </p:nvGrpSpPr>
        <p:grpSpPr bwMode="auto">
          <a:xfrm>
            <a:off x="6939484" y="2482453"/>
            <a:ext cx="1937742" cy="2946797"/>
            <a:chOff x="0" y="0"/>
            <a:chExt cx="1736" cy="2640"/>
          </a:xfrm>
        </p:grpSpPr>
        <p:pic>
          <p:nvPicPr>
            <p:cNvPr id="21512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327" y="349"/>
              <a:ext cx="2398" cy="1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1513" name="Rectangle 9"/>
            <p:cNvSpPr>
              <a:spLocks/>
            </p:cNvSpPr>
            <p:nvPr/>
          </p:nvSpPr>
          <p:spPr bwMode="auto">
            <a:xfrm>
              <a:off x="0" y="2480"/>
              <a:ext cx="1736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ctr">
                <a:lnSpc>
                  <a:spcPct val="106000"/>
                </a:lnSpc>
                <a:spcBef>
                  <a:spcPts val="703"/>
                </a:spcBef>
                <a:tabLst>
                  <a:tab pos="721047" algn="l"/>
                </a:tabLst>
              </a:pP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Cells contain a blueprint</a:t>
              </a:r>
            </a:p>
          </p:txBody>
        </p:sp>
      </p:grpSp>
      <p:grpSp>
        <p:nvGrpSpPr>
          <p:cNvPr id="21514" name="Group 10"/>
          <p:cNvGrpSpPr>
            <a:grpSpLocks/>
          </p:cNvGrpSpPr>
          <p:nvPr/>
        </p:nvGrpSpPr>
        <p:grpSpPr bwMode="auto">
          <a:xfrm>
            <a:off x="3937992" y="4813101"/>
            <a:ext cx="2581796" cy="1919883"/>
            <a:chOff x="0" y="0"/>
            <a:chExt cx="2313" cy="1720"/>
          </a:xfrm>
        </p:grpSpPr>
        <p:pic>
          <p:nvPicPr>
            <p:cNvPr id="21515" name="Picture 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88" cy="14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1516" name="Rectangle 12"/>
            <p:cNvSpPr>
              <a:spLocks/>
            </p:cNvSpPr>
            <p:nvPr/>
          </p:nvSpPr>
          <p:spPr bwMode="auto">
            <a:xfrm>
              <a:off x="33" y="1560"/>
              <a:ext cx="2280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ctr">
                <a:lnSpc>
                  <a:spcPct val="106000"/>
                </a:lnSpc>
                <a:spcBef>
                  <a:spcPts val="703"/>
                </a:spcBef>
                <a:tabLst>
                  <a:tab pos="721047" algn="l"/>
                </a:tabLst>
              </a:pP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Metabolic reactions occur in cells</a:t>
              </a:r>
            </a:p>
          </p:txBody>
        </p:sp>
      </p:grpSp>
      <p:grpSp>
        <p:nvGrpSpPr>
          <p:cNvPr id="21517" name="Group 13"/>
          <p:cNvGrpSpPr>
            <a:grpSpLocks/>
          </p:cNvGrpSpPr>
          <p:nvPr/>
        </p:nvGrpSpPr>
        <p:grpSpPr bwMode="auto">
          <a:xfrm>
            <a:off x="6545461" y="285750"/>
            <a:ext cx="2340695" cy="1893094"/>
            <a:chOff x="0" y="0"/>
            <a:chExt cx="2097" cy="1696"/>
          </a:xfrm>
        </p:grpSpPr>
        <p:sp>
          <p:nvSpPr>
            <p:cNvPr id="21518" name="Rectangle 14"/>
            <p:cNvSpPr>
              <a:spLocks/>
            </p:cNvSpPr>
            <p:nvPr/>
          </p:nvSpPr>
          <p:spPr bwMode="auto">
            <a:xfrm>
              <a:off x="1" y="1536"/>
              <a:ext cx="2096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ctr">
                <a:lnSpc>
                  <a:spcPct val="106000"/>
                </a:lnSpc>
                <a:spcBef>
                  <a:spcPts val="703"/>
                </a:spcBef>
                <a:tabLst>
                  <a:tab pos="721047" algn="l"/>
                </a:tabLst>
              </a:pP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Cells make up living things</a:t>
              </a:r>
            </a:p>
          </p:txBody>
        </p:sp>
        <p:pic>
          <p:nvPicPr>
            <p:cNvPr id="21519" name="Picture 1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095" cy="1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1792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 bldLvl="5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-71438" y="0"/>
            <a:ext cx="9215438" cy="812602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Cell Sizes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4313" y="1098351"/>
            <a:ext cx="8706445" cy="1268016"/>
          </a:xfrm>
          <a:ln/>
        </p:spPr>
        <p:txBody>
          <a:bodyPr>
            <a:normAutofit fontScale="62500" lnSpcReduction="20000"/>
          </a:bodyPr>
          <a:lstStyle/>
          <a:p>
            <a:pPr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</a:tabLst>
            </a:pPr>
            <a:r>
              <a:rPr lang="en-US"/>
              <a:t>Most cells are between 1 and 100µm and visible only using a microscope. </a:t>
            </a:r>
          </a:p>
          <a:p>
            <a:pPr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</a:tabLst>
            </a:pPr>
            <a:r>
              <a:rPr lang="en-US"/>
              <a:t>Cell size is very diverse, a range of cells is shown below to illustrate this.</a:t>
            </a:r>
            <a:endParaRPr lang="en-US" sz="140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</a:tabLst>
            </a:pPr>
            <a:r>
              <a:rPr lang="en-US"/>
              <a:t> A virus (a non-cellular particle) is included for comparison.</a:t>
            </a:r>
            <a:endParaRPr lang="en-US" sz="1400"/>
          </a:p>
        </p:txBody>
      </p:sp>
      <p:grpSp>
        <p:nvGrpSpPr>
          <p:cNvPr id="22531" name="Group 3"/>
          <p:cNvGrpSpPr>
            <a:grpSpLocks/>
          </p:cNvGrpSpPr>
          <p:nvPr/>
        </p:nvGrpSpPr>
        <p:grpSpPr bwMode="auto">
          <a:xfrm>
            <a:off x="6660431" y="2866430"/>
            <a:ext cx="1965647" cy="767953"/>
            <a:chOff x="0" y="0"/>
            <a:chExt cx="1760" cy="688"/>
          </a:xfrm>
        </p:grpSpPr>
        <p:pic>
          <p:nvPicPr>
            <p:cNvPr id="22532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25" cy="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2533" name="Rectangle 5"/>
            <p:cNvSpPr>
              <a:spLocks/>
            </p:cNvSpPr>
            <p:nvPr/>
          </p:nvSpPr>
          <p:spPr bwMode="auto">
            <a:xfrm>
              <a:off x="824" y="167"/>
              <a:ext cx="936" cy="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11000"/>
                </a:lnSpc>
                <a:tabLst>
                  <a:tab pos="366104" algn="l"/>
                </a:tabLst>
              </a:pP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Human white blood cells</a:t>
              </a:r>
            </a:p>
          </p:txBody>
        </p:sp>
      </p:grpSp>
      <p:grpSp>
        <p:nvGrpSpPr>
          <p:cNvPr id="22534" name="Group 6"/>
          <p:cNvGrpSpPr>
            <a:grpSpLocks/>
          </p:cNvGrpSpPr>
          <p:nvPr/>
        </p:nvGrpSpPr>
        <p:grpSpPr bwMode="auto">
          <a:xfrm>
            <a:off x="4429125" y="4304109"/>
            <a:ext cx="4286250" cy="2268141"/>
            <a:chOff x="0" y="0"/>
            <a:chExt cx="3840" cy="2032"/>
          </a:xfrm>
        </p:grpSpPr>
        <p:sp>
          <p:nvSpPr>
            <p:cNvPr id="22535" name="Oval 7"/>
            <p:cNvSpPr>
              <a:spLocks/>
            </p:cNvSpPr>
            <p:nvPr/>
          </p:nvSpPr>
          <p:spPr bwMode="auto">
            <a:xfrm>
              <a:off x="1064" y="0"/>
              <a:ext cx="1616" cy="1616"/>
            </a:xfrm>
            <a:prstGeom prst="ellipse">
              <a:avLst/>
            </a:prstGeom>
            <a:noFill/>
            <a:ln w="63500">
              <a:solidFill>
                <a:srgbClr val="FF00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36" name="Oval 8"/>
            <p:cNvSpPr>
              <a:spLocks/>
            </p:cNvSpPr>
            <p:nvPr/>
          </p:nvSpPr>
          <p:spPr bwMode="auto">
            <a:xfrm>
              <a:off x="0" y="560"/>
              <a:ext cx="344" cy="344"/>
            </a:xfrm>
            <a:prstGeom prst="ellipse">
              <a:avLst/>
            </a:prstGeom>
            <a:noFill/>
            <a:ln w="50800">
              <a:solidFill>
                <a:srgbClr val="FF00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500" b="1"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0"/>
                  <a:cs typeface="Hoefler Text" charset="0"/>
                </a:rPr>
                <a:t>.</a:t>
              </a:r>
            </a:p>
          </p:txBody>
        </p:sp>
        <p:pic>
          <p:nvPicPr>
            <p:cNvPr id="22537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9" y="131"/>
              <a:ext cx="936" cy="13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2538" name="Rectangle 10"/>
            <p:cNvSpPr>
              <a:spLocks/>
            </p:cNvSpPr>
            <p:nvPr/>
          </p:nvSpPr>
          <p:spPr bwMode="auto">
            <a:xfrm>
              <a:off x="2208" y="1432"/>
              <a:ext cx="1632" cy="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09000"/>
                </a:lnSpc>
                <a:spcBef>
                  <a:spcPts val="281"/>
                </a:spcBef>
                <a:tabLst>
                  <a:tab pos="366104" algn="l"/>
                </a:tabLst>
              </a:pPr>
              <a:r>
                <a:rPr lang="en-US" sz="15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Viruses</a:t>
              </a:r>
            </a:p>
            <a:p>
              <a:pPr marL="80364" algn="ctr">
                <a:lnSpc>
                  <a:spcPct val="111000"/>
                </a:lnSpc>
                <a:spcBef>
                  <a:spcPts val="281"/>
                </a:spcBef>
                <a:tabLst>
                  <a:tab pos="366104" algn="l"/>
                </a:tabLst>
              </a:pPr>
              <a:r>
                <a:rPr lang="en-US" sz="13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Size</a:t>
              </a: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: 0.02-0.25 µm(20-250 nm)</a:t>
              </a:r>
            </a:p>
          </p:txBody>
        </p:sp>
        <p:sp>
          <p:nvSpPr>
            <p:cNvPr id="22539" name="AutoShape 11"/>
            <p:cNvSpPr>
              <a:spLocks/>
            </p:cNvSpPr>
            <p:nvPr/>
          </p:nvSpPr>
          <p:spPr bwMode="auto">
            <a:xfrm flipH="1">
              <a:off x="248" y="312"/>
              <a:ext cx="776" cy="280"/>
            </a:xfrm>
            <a:custGeom>
              <a:avLst/>
              <a:gdLst/>
              <a:ahLst/>
              <a:cxnLst/>
              <a:rect l="0" t="0" r="r" b="b"/>
              <a:pathLst>
                <a:path w="21600" h="11608">
                  <a:moveTo>
                    <a:pt x="21600" y="11608"/>
                  </a:moveTo>
                  <a:cubicBezTo>
                    <a:pt x="19522" y="9540"/>
                    <a:pt x="15810" y="-9992"/>
                    <a:pt x="0" y="6623"/>
                  </a:cubicBezTo>
                </a:path>
              </a:pathLst>
            </a:custGeom>
            <a:noFill/>
            <a:ln w="50800">
              <a:solidFill>
                <a:srgbClr val="FF0017"/>
              </a:solidFill>
              <a:miter lim="800000"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2540" name="Group 12"/>
          <p:cNvGrpSpPr>
            <a:grpSpLocks/>
          </p:cNvGrpSpPr>
          <p:nvPr/>
        </p:nvGrpSpPr>
        <p:grpSpPr bwMode="auto">
          <a:xfrm>
            <a:off x="1116211" y="2598539"/>
            <a:ext cx="5197078" cy="1664271"/>
            <a:chOff x="0" y="0"/>
            <a:chExt cx="4656" cy="1491"/>
          </a:xfrm>
        </p:grpSpPr>
        <p:pic>
          <p:nvPicPr>
            <p:cNvPr id="22541" name="Picture 1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160" cy="14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2542" name="Rectangle 14"/>
            <p:cNvSpPr>
              <a:spLocks/>
            </p:cNvSpPr>
            <p:nvPr/>
          </p:nvSpPr>
          <p:spPr bwMode="auto">
            <a:xfrm>
              <a:off x="568" y="560"/>
              <a:ext cx="1224" cy="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11000"/>
                </a:lnSpc>
                <a:tabLst>
                  <a:tab pos="366104" algn="l"/>
                </a:tabLst>
              </a:pPr>
              <a:r>
                <a:rPr lang="en-US" sz="13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Parenchyma cell of flowering plant</a:t>
              </a:r>
            </a:p>
          </p:txBody>
        </p:sp>
        <p:sp>
          <p:nvSpPr>
            <p:cNvPr id="22543" name="Rectangle 15"/>
            <p:cNvSpPr>
              <a:spLocks/>
            </p:cNvSpPr>
            <p:nvPr/>
          </p:nvSpPr>
          <p:spPr bwMode="auto">
            <a:xfrm>
              <a:off x="2464" y="8"/>
              <a:ext cx="1992" cy="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09000"/>
                </a:lnSpc>
                <a:spcBef>
                  <a:spcPts val="281"/>
                </a:spcBef>
                <a:tabLst>
                  <a:tab pos="366104" algn="l"/>
                </a:tabLst>
              </a:pPr>
              <a:r>
                <a:rPr lang="en-US" sz="15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Eukaryotic cells</a:t>
              </a:r>
            </a:p>
            <a:p>
              <a:pPr marL="80364" algn="ctr">
                <a:lnSpc>
                  <a:spcPct val="110000"/>
                </a:lnSpc>
                <a:spcBef>
                  <a:spcPts val="281"/>
                </a:spcBef>
                <a:tabLst>
                  <a:tab pos="366104" algn="l"/>
                </a:tabLst>
              </a:pPr>
              <a:r>
                <a:rPr lang="en-US" sz="14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e.g. plant, animal, and fungal cells</a:t>
              </a:r>
            </a:p>
          </p:txBody>
        </p:sp>
        <p:sp>
          <p:nvSpPr>
            <p:cNvPr id="22544" name="Rectangle 16"/>
            <p:cNvSpPr>
              <a:spLocks/>
            </p:cNvSpPr>
            <p:nvPr/>
          </p:nvSpPr>
          <p:spPr bwMode="auto">
            <a:xfrm>
              <a:off x="2264" y="808"/>
              <a:ext cx="2392" cy="4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lnSpc>
                  <a:spcPct val="111000"/>
                </a:lnSpc>
                <a:spcBef>
                  <a:spcPts val="281"/>
                </a:spcBef>
                <a:tabLst>
                  <a:tab pos="366104" algn="l"/>
                </a:tabLst>
              </a:pPr>
              <a:r>
                <a:rPr lang="en-US" sz="13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Size</a:t>
              </a: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: 10-100 µm diameter. Cell organelles may be up to 10 µm.</a:t>
              </a:r>
            </a:p>
          </p:txBody>
        </p:sp>
      </p:grpSp>
      <p:grpSp>
        <p:nvGrpSpPr>
          <p:cNvPr id="22545" name="Group 17"/>
          <p:cNvGrpSpPr>
            <a:grpSpLocks/>
          </p:cNvGrpSpPr>
          <p:nvPr/>
        </p:nvGrpSpPr>
        <p:grpSpPr bwMode="auto">
          <a:xfrm>
            <a:off x="1089422" y="4848820"/>
            <a:ext cx="2268141" cy="1491258"/>
            <a:chOff x="0" y="0"/>
            <a:chExt cx="2032" cy="1336"/>
          </a:xfrm>
        </p:grpSpPr>
        <p:pic>
          <p:nvPicPr>
            <p:cNvPr id="22546" name="Picture 1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" y="262"/>
              <a:ext cx="209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2547" name="Rectangle 19"/>
            <p:cNvSpPr>
              <a:spLocks/>
            </p:cNvSpPr>
            <p:nvPr/>
          </p:nvSpPr>
          <p:spPr bwMode="auto">
            <a:xfrm>
              <a:off x="0" y="488"/>
              <a:ext cx="2032" cy="8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09000"/>
                </a:lnSpc>
                <a:spcBef>
                  <a:spcPts val="281"/>
                </a:spcBef>
                <a:tabLst>
                  <a:tab pos="366104" algn="l"/>
                </a:tabLst>
              </a:pPr>
              <a:r>
                <a:rPr lang="en-US" sz="15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Prokaryotic cells</a:t>
              </a:r>
            </a:p>
            <a:p>
              <a:pPr marL="80364" algn="ctr">
                <a:lnSpc>
                  <a:spcPct val="109000"/>
                </a:lnSpc>
                <a:spcBef>
                  <a:spcPts val="281"/>
                </a:spcBef>
                <a:tabLst>
                  <a:tab pos="366104" algn="l"/>
                </a:tabLst>
              </a:pPr>
              <a:r>
                <a:rPr lang="en-US" sz="13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Size</a:t>
              </a: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: typically 2-10 µm</a:t>
              </a:r>
            </a:p>
            <a:p>
              <a:pPr marL="80364" algn="ctr">
                <a:lnSpc>
                  <a:spcPct val="109000"/>
                </a:lnSpc>
                <a:spcBef>
                  <a:spcPts val="281"/>
                </a:spcBef>
                <a:tabLst>
                  <a:tab pos="366104" algn="l"/>
                </a:tabLst>
              </a:pPr>
              <a:r>
                <a:rPr lang="en-US" sz="13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Length</a:t>
              </a: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: 0.2-2 µm diameter</a:t>
              </a:r>
            </a:p>
            <a:p>
              <a:pPr marL="80364" algn="ctr">
                <a:lnSpc>
                  <a:spcPct val="109000"/>
                </a:lnSpc>
                <a:spcBef>
                  <a:spcPts val="281"/>
                </a:spcBef>
                <a:tabLst>
                  <a:tab pos="366104" algn="l"/>
                </a:tabLst>
              </a:pPr>
              <a:r>
                <a:rPr lang="en-US" sz="13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Upper limit</a:t>
              </a:r>
              <a:r>
                <a:rPr lang="en-US" sz="1300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: 30 µm long</a:t>
              </a:r>
            </a:p>
          </p:txBody>
        </p:sp>
        <p:sp>
          <p:nvSpPr>
            <p:cNvPr id="22548" name="Line 20"/>
            <p:cNvSpPr>
              <a:spLocks noChangeShapeType="1"/>
            </p:cNvSpPr>
            <p:nvPr/>
          </p:nvSpPr>
          <p:spPr bwMode="auto">
            <a:xfrm flipH="1">
              <a:off x="1088" y="0"/>
              <a:ext cx="256" cy="255"/>
            </a:xfrm>
            <a:prstGeom prst="line">
              <a:avLst/>
            </a:prstGeom>
            <a:noFill/>
            <a:ln w="76200">
              <a:solidFill>
                <a:srgbClr val="FF0017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2754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 bldLvl="5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-71437" y="0"/>
            <a:ext cx="9277945" cy="812602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Relative Sizes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7281" y="812602"/>
            <a:ext cx="6920508" cy="1893093"/>
          </a:xfrm>
          <a:ln/>
        </p:spPr>
        <p:txBody>
          <a:bodyPr>
            <a:noAutofit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 sz="1800" dirty="0"/>
              <a:t>The following scale shows the size range of some representative cellular organelles, cells, and multicellular structures.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 sz="1800" dirty="0"/>
              <a:t>The scale is logarithmic to accommodate the range of sizes shown.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721047" algn="l"/>
              </a:tabLst>
            </a:pPr>
            <a:r>
              <a:rPr lang="en-US" sz="1800" dirty="0"/>
              <a:t>From left to right, each reference measurement marks a tenfold increase in diameter or length.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" y="6045398"/>
            <a:ext cx="8929688" cy="660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321469" y="3143250"/>
            <a:ext cx="455414" cy="2942332"/>
            <a:chOff x="0" y="0"/>
            <a:chExt cx="408" cy="2636"/>
          </a:xfrm>
        </p:grpSpPr>
        <p:pic>
          <p:nvPicPr>
            <p:cNvPr id="23557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998" y="1366"/>
              <a:ext cx="2399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3558" name="Rectangle 6"/>
            <p:cNvSpPr>
              <a:spLocks/>
            </p:cNvSpPr>
            <p:nvPr/>
          </p:nvSpPr>
          <p:spPr bwMode="auto">
            <a:xfrm>
              <a:off x="0" y="0"/>
              <a:ext cx="408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1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DNA</a:t>
              </a:r>
            </a:p>
          </p:txBody>
        </p:sp>
      </p:grpSp>
      <p:grpSp>
        <p:nvGrpSpPr>
          <p:cNvPr id="23559" name="Group 7"/>
          <p:cNvGrpSpPr>
            <a:grpSpLocks/>
          </p:cNvGrpSpPr>
          <p:nvPr/>
        </p:nvGrpSpPr>
        <p:grpSpPr bwMode="auto">
          <a:xfrm>
            <a:off x="1669851" y="3062883"/>
            <a:ext cx="928688" cy="2990329"/>
            <a:chOff x="0" y="0"/>
            <a:chExt cx="832" cy="2679"/>
          </a:xfrm>
        </p:grpSpPr>
        <p:pic>
          <p:nvPicPr>
            <p:cNvPr id="23560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392"/>
              <a:ext cx="640" cy="10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3561" name="Line 9"/>
            <p:cNvSpPr>
              <a:spLocks noChangeShapeType="1"/>
            </p:cNvSpPr>
            <p:nvPr/>
          </p:nvSpPr>
          <p:spPr bwMode="auto">
            <a:xfrm>
              <a:off x="416" y="1504"/>
              <a:ext cx="0" cy="1175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62" name="Rectangle 10"/>
            <p:cNvSpPr>
              <a:spLocks/>
            </p:cNvSpPr>
            <p:nvPr/>
          </p:nvSpPr>
          <p:spPr bwMode="auto">
            <a:xfrm>
              <a:off x="0" y="0"/>
              <a:ext cx="832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1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Plasma membrane</a:t>
              </a:r>
            </a:p>
          </p:txBody>
        </p:sp>
      </p:grpSp>
      <p:grpSp>
        <p:nvGrpSpPr>
          <p:cNvPr id="23563" name="Group 11"/>
          <p:cNvGrpSpPr>
            <a:grpSpLocks/>
          </p:cNvGrpSpPr>
          <p:nvPr/>
        </p:nvGrpSpPr>
        <p:grpSpPr bwMode="auto">
          <a:xfrm>
            <a:off x="2402086" y="4857750"/>
            <a:ext cx="928688" cy="1257970"/>
            <a:chOff x="0" y="0"/>
            <a:chExt cx="832" cy="1127"/>
          </a:xfrm>
        </p:grpSpPr>
        <p:pic>
          <p:nvPicPr>
            <p:cNvPr id="23564" name="Picture 1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" y="168"/>
              <a:ext cx="733" cy="7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3565" name="Line 13"/>
            <p:cNvSpPr>
              <a:spLocks noChangeShapeType="1"/>
            </p:cNvSpPr>
            <p:nvPr/>
          </p:nvSpPr>
          <p:spPr bwMode="auto">
            <a:xfrm>
              <a:off x="416" y="992"/>
              <a:ext cx="0" cy="135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66" name="Rectangle 14"/>
            <p:cNvSpPr>
              <a:spLocks/>
            </p:cNvSpPr>
            <p:nvPr/>
          </p:nvSpPr>
          <p:spPr bwMode="auto">
            <a:xfrm>
              <a:off x="0" y="0"/>
              <a:ext cx="832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1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Ribosome</a:t>
              </a:r>
            </a:p>
          </p:txBody>
        </p:sp>
      </p:grpSp>
      <p:grpSp>
        <p:nvGrpSpPr>
          <p:cNvPr id="23567" name="Group 15"/>
          <p:cNvGrpSpPr>
            <a:grpSpLocks/>
          </p:cNvGrpSpPr>
          <p:nvPr/>
        </p:nvGrpSpPr>
        <p:grpSpPr bwMode="auto">
          <a:xfrm>
            <a:off x="3518297" y="4454799"/>
            <a:ext cx="1500188" cy="1621854"/>
            <a:chOff x="0" y="0"/>
            <a:chExt cx="1344" cy="1452"/>
          </a:xfrm>
        </p:grpSpPr>
        <p:sp>
          <p:nvSpPr>
            <p:cNvPr id="23568" name="Line 16"/>
            <p:cNvSpPr>
              <a:spLocks noChangeShapeType="1"/>
            </p:cNvSpPr>
            <p:nvPr/>
          </p:nvSpPr>
          <p:spPr bwMode="auto">
            <a:xfrm>
              <a:off x="944" y="767"/>
              <a:ext cx="0" cy="685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3569" name="Picture 1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44" cy="8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3570" name="Rectangle 18"/>
            <p:cNvSpPr>
              <a:spLocks/>
            </p:cNvSpPr>
            <p:nvPr/>
          </p:nvSpPr>
          <p:spPr bwMode="auto">
            <a:xfrm>
              <a:off x="424" y="128"/>
              <a:ext cx="496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1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Golgi</a:t>
              </a:r>
            </a:p>
          </p:txBody>
        </p:sp>
      </p:grpSp>
      <p:grpSp>
        <p:nvGrpSpPr>
          <p:cNvPr id="23571" name="Group 19"/>
          <p:cNvGrpSpPr>
            <a:grpSpLocks/>
          </p:cNvGrpSpPr>
          <p:nvPr/>
        </p:nvGrpSpPr>
        <p:grpSpPr bwMode="auto">
          <a:xfrm>
            <a:off x="4714875" y="4911328"/>
            <a:ext cx="928688" cy="1204392"/>
            <a:chOff x="0" y="0"/>
            <a:chExt cx="832" cy="1079"/>
          </a:xfrm>
        </p:grpSpPr>
        <p:pic>
          <p:nvPicPr>
            <p:cNvPr id="23572" name="Picture 2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0"/>
              <a:ext cx="808" cy="7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3573" name="Line 21"/>
            <p:cNvSpPr>
              <a:spLocks noChangeShapeType="1"/>
            </p:cNvSpPr>
            <p:nvPr/>
          </p:nvSpPr>
          <p:spPr bwMode="auto">
            <a:xfrm>
              <a:off x="512" y="944"/>
              <a:ext cx="0" cy="135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74" name="Rectangle 22"/>
            <p:cNvSpPr>
              <a:spLocks/>
            </p:cNvSpPr>
            <p:nvPr/>
          </p:nvSpPr>
          <p:spPr bwMode="auto">
            <a:xfrm>
              <a:off x="224" y="0"/>
              <a:ext cx="608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1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Nucleus</a:t>
              </a:r>
            </a:p>
          </p:txBody>
        </p:sp>
      </p:grpSp>
      <p:grpSp>
        <p:nvGrpSpPr>
          <p:cNvPr id="23575" name="Group 23"/>
          <p:cNvGrpSpPr>
            <a:grpSpLocks/>
          </p:cNvGrpSpPr>
          <p:nvPr/>
        </p:nvGrpSpPr>
        <p:grpSpPr bwMode="auto">
          <a:xfrm>
            <a:off x="4330898" y="3097485"/>
            <a:ext cx="2035969" cy="2955727"/>
            <a:chOff x="0" y="0"/>
            <a:chExt cx="1824" cy="2647"/>
          </a:xfrm>
        </p:grpSpPr>
        <p:sp>
          <p:nvSpPr>
            <p:cNvPr id="23576" name="Line 24"/>
            <p:cNvSpPr>
              <a:spLocks noChangeShapeType="1"/>
            </p:cNvSpPr>
            <p:nvPr/>
          </p:nvSpPr>
          <p:spPr bwMode="auto">
            <a:xfrm>
              <a:off x="1256" y="1199"/>
              <a:ext cx="0" cy="1448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3577" name="Picture 2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" y="0"/>
              <a:ext cx="1520" cy="13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3578" name="Rectangle 26"/>
            <p:cNvSpPr>
              <a:spLocks/>
            </p:cNvSpPr>
            <p:nvPr/>
          </p:nvSpPr>
          <p:spPr bwMode="auto">
            <a:xfrm>
              <a:off x="0" y="40"/>
              <a:ext cx="776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1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Animal cell</a:t>
              </a:r>
            </a:p>
          </p:txBody>
        </p:sp>
      </p:grpSp>
      <p:grpSp>
        <p:nvGrpSpPr>
          <p:cNvPr id="23579" name="Group 27"/>
          <p:cNvGrpSpPr>
            <a:grpSpLocks/>
          </p:cNvGrpSpPr>
          <p:nvPr/>
        </p:nvGrpSpPr>
        <p:grpSpPr bwMode="auto">
          <a:xfrm>
            <a:off x="6036469" y="4000500"/>
            <a:ext cx="965523" cy="2115220"/>
            <a:chOff x="0" y="0"/>
            <a:chExt cx="865" cy="1895"/>
          </a:xfrm>
        </p:grpSpPr>
        <p:pic>
          <p:nvPicPr>
            <p:cNvPr id="23580" name="Picture 2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16"/>
              <a:ext cx="865" cy="1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3581" name="Line 29"/>
            <p:cNvSpPr>
              <a:spLocks noChangeShapeType="1"/>
            </p:cNvSpPr>
            <p:nvPr/>
          </p:nvSpPr>
          <p:spPr bwMode="auto">
            <a:xfrm>
              <a:off x="464" y="1719"/>
              <a:ext cx="0" cy="176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82" name="Rectangle 30"/>
            <p:cNvSpPr>
              <a:spLocks/>
            </p:cNvSpPr>
            <p:nvPr/>
          </p:nvSpPr>
          <p:spPr bwMode="auto">
            <a:xfrm>
              <a:off x="104" y="0"/>
              <a:ext cx="656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1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Plant cell</a:t>
              </a:r>
            </a:p>
          </p:txBody>
        </p:sp>
      </p:grpSp>
      <p:grpSp>
        <p:nvGrpSpPr>
          <p:cNvPr id="23583" name="Group 31"/>
          <p:cNvGrpSpPr>
            <a:grpSpLocks/>
          </p:cNvGrpSpPr>
          <p:nvPr/>
        </p:nvGrpSpPr>
        <p:grpSpPr bwMode="auto">
          <a:xfrm>
            <a:off x="6768703" y="2830711"/>
            <a:ext cx="2027039" cy="3222501"/>
            <a:chOff x="0" y="0"/>
            <a:chExt cx="1816" cy="2887"/>
          </a:xfrm>
        </p:grpSpPr>
        <p:sp>
          <p:nvSpPr>
            <p:cNvPr id="23584" name="Line 32"/>
            <p:cNvSpPr>
              <a:spLocks noChangeShapeType="1"/>
            </p:cNvSpPr>
            <p:nvPr/>
          </p:nvSpPr>
          <p:spPr bwMode="auto">
            <a:xfrm>
              <a:off x="744" y="1199"/>
              <a:ext cx="0" cy="1688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3585" name="Picture 3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12" cy="12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3586" name="Rectangle 34"/>
            <p:cNvSpPr>
              <a:spLocks/>
            </p:cNvSpPr>
            <p:nvPr/>
          </p:nvSpPr>
          <p:spPr bwMode="auto">
            <a:xfrm>
              <a:off x="1008" y="24"/>
              <a:ext cx="808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1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Leaf tissue</a:t>
              </a:r>
            </a:p>
          </p:txBody>
        </p:sp>
      </p:grpSp>
      <p:grpSp>
        <p:nvGrpSpPr>
          <p:cNvPr id="23587" name="Group 35"/>
          <p:cNvGrpSpPr>
            <a:grpSpLocks/>
          </p:cNvGrpSpPr>
          <p:nvPr/>
        </p:nvGrpSpPr>
        <p:grpSpPr bwMode="auto">
          <a:xfrm>
            <a:off x="7429500" y="4329782"/>
            <a:ext cx="1500188" cy="1723430"/>
            <a:chOff x="0" y="0"/>
            <a:chExt cx="1344" cy="1543"/>
          </a:xfrm>
        </p:grpSpPr>
        <p:sp>
          <p:nvSpPr>
            <p:cNvPr id="23588" name="Line 36"/>
            <p:cNvSpPr>
              <a:spLocks noChangeShapeType="1"/>
            </p:cNvSpPr>
            <p:nvPr/>
          </p:nvSpPr>
          <p:spPr bwMode="auto">
            <a:xfrm>
              <a:off x="1088" y="792"/>
              <a:ext cx="0" cy="751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2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3589" name="Picture 37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44" cy="10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3590" name="Rectangle 38"/>
            <p:cNvSpPr>
              <a:spLocks/>
            </p:cNvSpPr>
            <p:nvPr/>
          </p:nvSpPr>
          <p:spPr bwMode="auto">
            <a:xfrm>
              <a:off x="536" y="952"/>
              <a:ext cx="440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1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Leaf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169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 bldLvl="5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Group 1"/>
          <p:cNvGrpSpPr>
            <a:grpSpLocks/>
          </p:cNvGrpSpPr>
          <p:nvPr/>
        </p:nvGrpSpPr>
        <p:grpSpPr bwMode="auto">
          <a:xfrm>
            <a:off x="759024" y="2330648"/>
            <a:ext cx="7878217" cy="4098727"/>
            <a:chOff x="0" y="0"/>
            <a:chExt cx="7058" cy="3672"/>
          </a:xfrm>
        </p:grpSpPr>
        <p:pic>
          <p:nvPicPr>
            <p:cNvPr id="24636" name="Picture 6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4" y="0"/>
              <a:ext cx="2034" cy="3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sp>
        <p:nvSpPr>
          <p:cNvPr id="24637" name="Rectangle 61"/>
          <p:cNvSpPr>
            <a:spLocks noGrp="1" noChangeArrowheads="1"/>
          </p:cNvSpPr>
          <p:nvPr>
            <p:ph type="title"/>
          </p:nvPr>
        </p:nvSpPr>
        <p:spPr>
          <a:xfrm>
            <a:off x="-71437" y="-26789"/>
            <a:ext cx="9277945" cy="812602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Units of Measurement</a:t>
            </a:r>
          </a:p>
        </p:txBody>
      </p:sp>
      <p:sp>
        <p:nvSpPr>
          <p:cNvPr id="24638" name="Rectangle 62"/>
          <p:cNvSpPr>
            <a:spLocks noGrp="1" noChangeArrowheads="1"/>
          </p:cNvSpPr>
          <p:nvPr>
            <p:ph type="body" idx="1"/>
          </p:nvPr>
        </p:nvSpPr>
        <p:spPr>
          <a:xfrm>
            <a:off x="848320" y="955477"/>
            <a:ext cx="6509742" cy="1741289"/>
          </a:xfrm>
          <a:ln/>
        </p:spPr>
        <p:txBody>
          <a:bodyPr>
            <a:normAutofit fontScale="62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</a:tabLst>
            </a:pPr>
            <a:r>
              <a:rPr lang="en-US"/>
              <a:t>The </a:t>
            </a:r>
            <a:r>
              <a:rPr lang="en-US" b="1">
                <a:solidFill>
                  <a:srgbClr val="2D00FA"/>
                </a:solidFill>
              </a:rPr>
              <a:t>International System of Units</a:t>
            </a:r>
            <a:r>
              <a:rPr lang="en-US"/>
              <a:t> (SI units) is the modern form of the metric system. It is the most widely used system of units, both in commerce and science.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</a:tabLst>
            </a:pPr>
            <a:r>
              <a:rPr lang="en-US"/>
              <a:t>The table below illustrates some </a:t>
            </a:r>
            <a:br>
              <a:rPr lang="en-US"/>
            </a:br>
            <a:r>
              <a:rPr lang="en-US"/>
              <a:t>common biological units of measure.</a:t>
            </a:r>
            <a:endParaRPr lang="en-US" sz="1400"/>
          </a:p>
        </p:txBody>
      </p:sp>
      <p:graphicFrame>
        <p:nvGraphicFramePr>
          <p:cNvPr id="24578" name="Group 2"/>
          <p:cNvGraphicFramePr>
            <a:graphicFrameLocks noGrp="1"/>
          </p:cNvGraphicFramePr>
          <p:nvPr/>
        </p:nvGraphicFramePr>
        <p:xfrm>
          <a:off x="759024" y="2937868"/>
          <a:ext cx="6017493" cy="3210668"/>
        </p:xfrm>
        <a:graphic>
          <a:graphicData uri="http://schemas.openxmlformats.org/drawingml/2006/table">
            <a:tbl>
              <a:tblPr/>
              <a:tblGrid>
                <a:gridCol w="2005831"/>
                <a:gridCol w="2005831"/>
                <a:gridCol w="2005831"/>
              </a:tblGrid>
              <a:tr h="676424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SI Units of Length</a:t>
                      </a:r>
                    </a:p>
                  </a:txBody>
                  <a:tcPr marL="133945" marR="133945" marT="133945" marB="133945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D6B">
                        <a:alpha val="43921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34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Unit</a:t>
                      </a:r>
                    </a:p>
                  </a:txBody>
                  <a:tcPr marL="133945" marR="133945" marT="133945" marB="133945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Meters</a:t>
                      </a:r>
                    </a:p>
                  </a:txBody>
                  <a:tcPr marL="133945" marR="133945" marT="133945" marB="133945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Equivalent</a:t>
                      </a:r>
                    </a:p>
                  </a:txBody>
                  <a:tcPr marL="133945" marR="133945" marT="133945" marB="133945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</a:tr>
              <a:tr h="5045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1 meter (m)</a:t>
                      </a:r>
                    </a:p>
                  </a:txBody>
                  <a:tcPr marL="133945" marR="133945" marT="133945" marB="133945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1 m</a:t>
                      </a:r>
                    </a:p>
                  </a:txBody>
                  <a:tcPr marL="133945" marR="133945" marT="133945" marB="133945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1000 millimeters</a:t>
                      </a:r>
                    </a:p>
                  </a:txBody>
                  <a:tcPr marL="133945" marR="133945" marT="133945" marB="133945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</a:tr>
              <a:tr h="5036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1 millimeter (mm)</a:t>
                      </a:r>
                    </a:p>
                  </a:txBody>
                  <a:tcPr marL="133945" marR="133945" marT="133945" marB="133945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10</a:t>
                      </a:r>
                      <a:r>
                        <a:rPr kumimoji="0" lang="en-US" sz="1500" b="0" i="0" u="none" strike="noStrike" cap="none" normalizeH="0" baseline="32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-3</a:t>
                      </a: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 m</a:t>
                      </a:r>
                    </a:p>
                  </a:txBody>
                  <a:tcPr marL="133945" marR="133945" marT="133945" marB="133945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1000 micrometers</a:t>
                      </a:r>
                    </a:p>
                  </a:txBody>
                  <a:tcPr marL="133945" marR="133945" marT="133945" marB="133945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</a:tr>
              <a:tr h="5036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1 micrometer (µm)</a:t>
                      </a:r>
                    </a:p>
                  </a:txBody>
                  <a:tcPr marL="133945" marR="133945" marT="133945" marB="133945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10</a:t>
                      </a:r>
                      <a:r>
                        <a:rPr kumimoji="0" lang="en-US" sz="1500" b="0" i="0" u="none" strike="noStrike" cap="none" normalizeH="0" baseline="32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-6</a:t>
                      </a: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 m</a:t>
                      </a:r>
                    </a:p>
                  </a:txBody>
                  <a:tcPr marL="133945" marR="133945" marT="133945" marB="133945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1000 nanometers</a:t>
                      </a:r>
                    </a:p>
                  </a:txBody>
                  <a:tcPr marL="133945" marR="133945" marT="133945" marB="133945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</a:tr>
              <a:tr h="508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1 nanometer (nm)</a:t>
                      </a:r>
                    </a:p>
                  </a:txBody>
                  <a:tcPr marL="133945" marR="133945" marT="133945" marB="133945" anchor="ctr" horzOverflow="overflow">
                    <a:lnL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10</a:t>
                      </a:r>
                      <a:r>
                        <a:rPr kumimoji="0" lang="en-US" sz="1500" b="0" i="0" u="none" strike="noStrike" cap="none" normalizeH="0" baseline="32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-9</a:t>
                      </a: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 m</a:t>
                      </a:r>
                    </a:p>
                  </a:txBody>
                  <a:tcPr marL="133945" marR="133945" marT="133945" marB="133945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86000"/>
                        <a:buFontTx/>
                        <a:buNone/>
                        <a:tabLst>
                          <a:tab pos="520700" algn="l"/>
                        </a:tabLst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Arial" charset="0"/>
                          <a:sym typeface="Arial" charset="0"/>
                        </a:rPr>
                        <a:t>1000 pedometers</a:t>
                      </a:r>
                    </a:p>
                  </a:txBody>
                  <a:tcPr marL="133945" marR="133945" marT="133945" marB="133945" anchor="ctr" horzOverflow="overflow">
                    <a:lnL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E36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4902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132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38" grpId="0" build="p" bldLvl="5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409</Words>
  <Application>Microsoft Macintosh PowerPoint</Application>
  <PresentationFormat>On-screen Show (4:3)</PresentationFormat>
  <Paragraphs>84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Cell Theory</vt:lpstr>
      <vt:lpstr>Advancements in Cell Biology</vt:lpstr>
      <vt:lpstr>PowerPoint Presentation</vt:lpstr>
      <vt:lpstr>PowerPoint Presentation</vt:lpstr>
      <vt:lpstr>The Cell Theory</vt:lpstr>
      <vt:lpstr>Cell Sizes</vt:lpstr>
      <vt:lpstr>Relative Sizes</vt:lpstr>
      <vt:lpstr>Units of Measurement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Cell Theory</dc:title>
  <dc:creator>Sarah Preston</dc:creator>
  <cp:lastModifiedBy>Sarah Preston</cp:lastModifiedBy>
  <cp:revision>3</cp:revision>
  <dcterms:created xsi:type="dcterms:W3CDTF">2014-09-09T06:08:31Z</dcterms:created>
  <dcterms:modified xsi:type="dcterms:W3CDTF">2014-09-09T06:31:32Z</dcterms:modified>
</cp:coreProperties>
</file>